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1"/>
  </p:notesMasterIdLst>
  <p:handoutMasterIdLst>
    <p:handoutMasterId r:id="rId22"/>
  </p:handoutMasterIdLst>
  <p:sldIdLst>
    <p:sldId id="256" r:id="rId2"/>
    <p:sldId id="273" r:id="rId3"/>
    <p:sldId id="310" r:id="rId4"/>
    <p:sldId id="271" r:id="rId5"/>
    <p:sldId id="311" r:id="rId6"/>
    <p:sldId id="312" r:id="rId7"/>
    <p:sldId id="316" r:id="rId8"/>
    <p:sldId id="314" r:id="rId9"/>
    <p:sldId id="317" r:id="rId10"/>
    <p:sldId id="318" r:id="rId11"/>
    <p:sldId id="319" r:id="rId12"/>
    <p:sldId id="315" r:id="rId13"/>
    <p:sldId id="320" r:id="rId14"/>
    <p:sldId id="303" r:id="rId15"/>
    <p:sldId id="304" r:id="rId16"/>
    <p:sldId id="306" r:id="rId17"/>
    <p:sldId id="321" r:id="rId18"/>
    <p:sldId id="322" r:id="rId19"/>
    <p:sldId id="323" r:id="rId20"/>
  </p:sldIdLst>
  <p:sldSz cx="9144000" cy="6858000" type="screen4x3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 autoAdjust="0"/>
    <p:restoredTop sz="65111" autoAdjust="0"/>
  </p:normalViewPr>
  <p:slideViewPr>
    <p:cSldViewPr>
      <p:cViewPr>
        <p:scale>
          <a:sx n="70" d="100"/>
          <a:sy n="70" d="100"/>
        </p:scale>
        <p:origin x="-1386" y="-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338D23-64E9-4EA0-ADED-6943F495DE38}" type="datetimeFigureOut">
              <a:rPr lang="ru-RU" smtClean="0"/>
              <a:t>25.02.2019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963D19-4296-4EA1-9A28-DB17D8B040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27254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F6E059-DF87-4588-A441-93CF905458DE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956"/>
            <a:ext cx="5486400" cy="44762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F28CB4-1D59-4215-84BD-B6311F1CE1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7567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F28CB4-1D59-4215-84BD-B6311F1CE166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F3EBC-A358-4569-8BAD-C52DCD688A56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43399-40F7-4C43-B24A-97135C2B7A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F3EBC-A358-4569-8BAD-C52DCD688A56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43399-40F7-4C43-B24A-97135C2B7A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F3EBC-A358-4569-8BAD-C52DCD688A56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43399-40F7-4C43-B24A-97135C2B7A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F3EBC-A358-4569-8BAD-C52DCD688A56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43399-40F7-4C43-B24A-97135C2B7A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F3EBC-A358-4569-8BAD-C52DCD688A56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43399-40F7-4C43-B24A-97135C2B7A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F3EBC-A358-4569-8BAD-C52DCD688A56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43399-40F7-4C43-B24A-97135C2B7A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F3EBC-A358-4569-8BAD-C52DCD688A56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43399-40F7-4C43-B24A-97135C2B7A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F3EBC-A358-4569-8BAD-C52DCD688A56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43399-40F7-4C43-B24A-97135C2B7A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F3EBC-A358-4569-8BAD-C52DCD688A56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43399-40F7-4C43-B24A-97135C2B7A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F3EBC-A358-4569-8BAD-C52DCD688A56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43399-40F7-4C43-B24A-97135C2B7A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F3EBC-A358-4569-8BAD-C52DCD688A56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43399-40F7-4C43-B24A-97135C2B7A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9DF3EBC-A358-4569-8BAD-C52DCD688A56}" type="datetimeFigureOut">
              <a:rPr lang="ru-RU" smtClean="0"/>
              <a:pPr/>
              <a:t>25.02.2019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9843399-40F7-4C43-B24A-97135C2B7A8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2987824" y="5517232"/>
            <a:ext cx="5637010" cy="882119"/>
          </a:xfrm>
        </p:spPr>
        <p:txBody>
          <a:bodyPr>
            <a:normAutofit fontScale="25000" lnSpcReduction="20000"/>
          </a:bodyPr>
          <a:lstStyle/>
          <a:p>
            <a:pPr algn="r">
              <a:spcBef>
                <a:spcPct val="0"/>
              </a:spcBef>
            </a:pPr>
            <a:r>
              <a:rPr lang="ru-RU" altLang="ru-RU" sz="6400" b="1" dirty="0" smtClean="0">
                <a:latin typeface="Times New Roman" pitchFamily="18" charset="0"/>
                <a:cs typeface="Times New Roman" pitchFamily="18" charset="0"/>
              </a:rPr>
              <a:t>Купцова Е.А.</a:t>
            </a:r>
            <a:endParaRPr lang="ru-RU" altLang="ru-RU" sz="6400" b="1" dirty="0">
              <a:latin typeface="Times New Roman" pitchFamily="18" charset="0"/>
              <a:cs typeface="Times New Roman" pitchFamily="18" charset="0"/>
            </a:endParaRPr>
          </a:p>
          <a:p>
            <a:pPr algn="r">
              <a:spcBef>
                <a:spcPct val="0"/>
              </a:spcBef>
            </a:pPr>
            <a:r>
              <a:rPr lang="ru-RU" altLang="ru-RU" sz="6400" b="1" dirty="0">
                <a:latin typeface="Times New Roman" pitchFamily="18" charset="0"/>
                <a:cs typeface="Times New Roman" pitchFamily="18" charset="0"/>
              </a:rPr>
              <a:t>старший воспитатель </a:t>
            </a:r>
          </a:p>
          <a:p>
            <a:pPr algn="r">
              <a:spcBef>
                <a:spcPct val="0"/>
              </a:spcBef>
            </a:pPr>
            <a:r>
              <a:rPr lang="ru-RU" altLang="ru-RU" sz="6400" b="1" dirty="0">
                <a:latin typeface="Times New Roman" pitchFamily="18" charset="0"/>
                <a:cs typeface="Times New Roman" pitchFamily="18" charset="0"/>
              </a:rPr>
              <a:t>МДОАУ города Бузулука</a:t>
            </a:r>
          </a:p>
          <a:p>
            <a:pPr algn="r">
              <a:spcBef>
                <a:spcPct val="0"/>
              </a:spcBef>
            </a:pPr>
            <a:r>
              <a:rPr lang="ru-RU" altLang="ru-RU" sz="6400" b="1" dirty="0">
                <a:latin typeface="Times New Roman" pitchFamily="18" charset="0"/>
                <a:cs typeface="Times New Roman" pitchFamily="18" charset="0"/>
              </a:rPr>
              <a:t>«Детский сад </a:t>
            </a:r>
            <a:r>
              <a:rPr lang="ru-RU" altLang="ru-RU" sz="6400" b="1" dirty="0" smtClean="0">
                <a:latin typeface="Times New Roman" pitchFamily="18" charset="0"/>
                <a:cs typeface="Times New Roman" pitchFamily="18" charset="0"/>
              </a:rPr>
              <a:t>№ 26»</a:t>
            </a:r>
            <a:endParaRPr lang="ru-RU" altLang="ru-RU" sz="64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043608" y="1700808"/>
            <a:ext cx="7175351" cy="1793167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36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Методы формирования  </a:t>
            </a:r>
            <a:r>
              <a:rPr lang="ru-RU" sz="360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взаимооценки</a:t>
            </a:r>
            <a:r>
              <a:rPr lang="ru-RU" sz="36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у детей дошкольного возраста</a:t>
            </a:r>
            <a:endParaRPr lang="ru-RU" sz="36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46553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140968"/>
            <a:ext cx="7776864" cy="2423346"/>
          </a:xfrm>
        </p:spPr>
        <p:txBody>
          <a:bodyPr/>
          <a:lstStyle/>
          <a:p>
            <a:pPr marL="0" indent="0" algn="ctr">
              <a:lnSpc>
                <a:spcPct val="150000"/>
              </a:lnSpc>
              <a:buNone/>
            </a:pPr>
            <a:r>
              <a:rPr lang="ru-RU" sz="2400" b="1" u="sng" dirty="0" smtClean="0">
                <a:effectLst/>
                <a:latin typeface="Times New Roman" pitchFamily="18" charset="0"/>
                <a:cs typeface="Times New Roman" pitchFamily="18" charset="0"/>
              </a:rPr>
              <a:t>Приёмы:</a:t>
            </a:r>
            <a:r>
              <a:rPr lang="ru-RU" sz="1800" b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>- П</a:t>
            </a:r>
            <a:r>
              <a:rPr lang="ru-RU" sz="2400" b="1" dirty="0" smtClean="0">
                <a:effectLst/>
                <a:latin typeface="Times New Roman" pitchFamily="18" charset="0"/>
                <a:cs typeface="Times New Roman" pitchFamily="18" charset="0"/>
              </a:rPr>
              <a:t>оставь оценку-метку другому;</a:t>
            </a:r>
            <a:br>
              <a:rPr lang="ru-RU" sz="24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effectLst/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2400" b="1" dirty="0" smtClean="0">
                <a:effectLst/>
                <a:latin typeface="Times New Roman" pitchFamily="18" charset="0"/>
                <a:cs typeface="Times New Roman" pitchFamily="18" charset="0"/>
              </a:rPr>
              <a:t>Говорящие рисунки</a:t>
            </a:r>
            <a: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>»;</a:t>
            </a:r>
            <a:b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b="1" dirty="0" smtClean="0">
                <a:effectLst/>
                <a:latin typeface="Times New Roman" pitchFamily="18" charset="0"/>
                <a:cs typeface="Times New Roman" pitchFamily="18" charset="0"/>
              </a:rPr>
              <a:t> Рассмотри портфолио друга и расскажи про него;</a:t>
            </a:r>
            <a:br>
              <a:rPr lang="ru-RU" sz="24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effectLst/>
                <a:latin typeface="Times New Roman" pitchFamily="18" charset="0"/>
                <a:cs typeface="Times New Roman" pitchFamily="18" charset="0"/>
              </a:rPr>
              <a:t>- «Дерево успехов»</a:t>
            </a:r>
            <a: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907704" y="836712"/>
            <a:ext cx="5970494" cy="83546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Наглядный метод</a:t>
            </a:r>
            <a:endParaRPr lang="ru-RU" sz="2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429000"/>
            <a:ext cx="7992888" cy="2423346"/>
          </a:xfrm>
        </p:spPr>
        <p:txBody>
          <a:bodyPr/>
          <a:lstStyle/>
          <a:p>
            <a:pPr marL="0" indent="0" algn="ctr">
              <a:lnSpc>
                <a:spcPct val="150000"/>
              </a:lnSpc>
              <a:buNone/>
            </a:pPr>
            <a:r>
              <a:rPr lang="ru-RU" sz="2400" b="1" u="sng" dirty="0" smtClean="0">
                <a:effectLst/>
                <a:latin typeface="Times New Roman" pitchFamily="18" charset="0"/>
                <a:cs typeface="Times New Roman" pitchFamily="18" charset="0"/>
              </a:rPr>
              <a:t>Приёмы:</a:t>
            </a:r>
            <a:br>
              <a:rPr lang="ru-RU" sz="2400" b="1" u="sng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effectLst/>
                <a:latin typeface="Times New Roman" pitchFamily="18" charset="0"/>
                <a:cs typeface="Times New Roman" pitchFamily="18" charset="0"/>
              </a:rPr>
              <a:t>- Игровое упражнение «Подари другу улыбку»;</a:t>
            </a:r>
            <a: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dirty="0" smtClean="0">
                <a:effectLst/>
                <a:latin typeface="Times New Roman" pitchFamily="18" charset="0"/>
                <a:cs typeface="Times New Roman" pitchFamily="18" charset="0"/>
              </a:rPr>
              <a:t>Упражнение «Комплименты»;</a:t>
            </a:r>
            <a: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dirty="0" smtClean="0">
                <a:effectLst/>
                <a:latin typeface="Times New Roman" pitchFamily="18" charset="0"/>
                <a:cs typeface="Times New Roman" pitchFamily="18" charset="0"/>
              </a:rPr>
              <a:t>Упражнение «Мои друзья в группе»;</a:t>
            </a:r>
            <a: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effectLst/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dirty="0" smtClean="0">
                <a:effectLst/>
                <a:latin typeface="Times New Roman" pitchFamily="18" charset="0"/>
                <a:cs typeface="Times New Roman" pitchFamily="18" charset="0"/>
              </a:rPr>
              <a:t>Упражнение "Кто самый веселый; шумливый; грустный?" и т.п.</a:t>
            </a:r>
            <a: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47664" y="476672"/>
            <a:ext cx="5970494" cy="83546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Игровой метод</a:t>
            </a:r>
            <a:endParaRPr lang="ru-RU" sz="2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404664"/>
            <a:ext cx="6512511" cy="11430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800" b="1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Рекомендации для формирования </a:t>
            </a:r>
            <a:r>
              <a:rPr lang="ru-RU" sz="2800" b="1" dirty="0" err="1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взаимооценки</a:t>
            </a:r>
            <a:r>
              <a:rPr lang="ru-RU" sz="2800" b="1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 у дошкольников</a:t>
            </a:r>
            <a:br>
              <a:rPr lang="ru-RU" sz="2800" b="1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endParaRPr lang="ru-RU" sz="2400" b="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2050" name="Picture 2" descr="C:\Users\Дом\Desktop\фото групп для отчета\Кондрачук атт\DSCF82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77" y="1946686"/>
            <a:ext cx="5595945" cy="419695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002022" y="2420888"/>
            <a:ext cx="1224136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600" b="1" dirty="0" smtClean="0">
                <a:solidFill>
                  <a:srgbClr val="7030A0"/>
                </a:solidFill>
                <a:latin typeface="Georgia" pitchFamily="18" charset="0"/>
              </a:rPr>
              <a:t>?</a:t>
            </a:r>
            <a:endParaRPr lang="ru-RU" sz="16600" b="1" dirty="0">
              <a:solidFill>
                <a:srgbClr val="7030A0"/>
              </a:solidFill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404664"/>
            <a:ext cx="6512511" cy="11430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800" b="1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Рекомендации для формирования </a:t>
            </a:r>
            <a:r>
              <a:rPr lang="ru-RU" sz="2800" b="1" dirty="0" err="1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взаимооценки</a:t>
            </a:r>
            <a:r>
              <a:rPr lang="ru-RU" sz="2800" b="1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 у дошкольников:</a:t>
            </a:r>
            <a:endParaRPr lang="ru-RU" sz="2800" dirty="0">
              <a:solidFill>
                <a:srgbClr val="7030A0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1115616" y="1772816"/>
            <a:ext cx="7200800" cy="4608512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- предоставлять детям возможность гордиться успехами других;</a:t>
            </a:r>
          </a:p>
          <a:p>
            <a:pPr marL="45720" indent="0">
              <a:buNone/>
            </a:pP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- предоставлять детям возможность оценить другого ребенка положительно (в игре, в конструировании в изобразительной деятельности и т.д.);</a:t>
            </a:r>
          </a:p>
          <a:p>
            <a:pPr marL="45720" indent="0">
              <a:buNone/>
            </a:pP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- развивать </a:t>
            </a:r>
            <a:r>
              <a:rPr lang="ru-RU" sz="2400" b="0" dirty="0" err="1" smtClean="0">
                <a:latin typeface="Times New Roman" pitchFamily="18" charset="0"/>
                <a:cs typeface="Times New Roman" pitchFamily="18" charset="0"/>
              </a:rPr>
              <a:t>взаимооценку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 по </a:t>
            </a:r>
            <a:r>
              <a:rPr lang="ru-RU" sz="2400" b="0" dirty="0" err="1" smtClean="0">
                <a:latin typeface="Times New Roman" pitchFamily="18" charset="0"/>
                <a:cs typeface="Times New Roman" pitchFamily="18" charset="0"/>
              </a:rPr>
              <a:t>деятельностному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 типу: «Думаю, что Сереже надо попробовать еще раз сделать», «Я считаю, что Катя сделает лучше, если потренируется» и т.д.</a:t>
            </a:r>
          </a:p>
          <a:p>
            <a:endParaRPr lang="ru-RU" sz="24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60648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Взаимные оценки </a:t>
            </a:r>
            <a:endParaRPr lang="ru-RU" sz="2800" dirty="0"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683568" y="1772816"/>
            <a:ext cx="8043890" cy="4373563"/>
          </a:xfrm>
        </p:spPr>
        <p:txBody>
          <a:bodyPr/>
          <a:lstStyle/>
          <a:p>
            <a:pPr marL="45720" indent="0" algn="just">
              <a:buNone/>
            </a:pPr>
            <a:r>
              <a:rPr lang="ru-RU" sz="2400" b="0" u="sng" dirty="0" smtClean="0">
                <a:latin typeface="Times New Roman" pitchFamily="18" charset="0"/>
                <a:cs typeface="Times New Roman" pitchFamily="18" charset="0"/>
              </a:rPr>
              <a:t>Оценки, которые дети дают своим сверстникам, 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первоначально являются простым повторением оценок воспитателя. (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Когда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трех-, четырехлетних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детей 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спрашивают: «Кто у вас в группе самый хороший?», они дают ответы типа: «Лена, потому что она быстро кушает» или «Витя, потому что он всегда слушается»). Постепенно оценки становится более содержательными. Положительно оцениваются дети, которые знают много игр, делятся игрушками с товарищами, защищают слабых и т. п.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548680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Взаимные оценки </a:t>
            </a:r>
            <a:endParaRPr lang="ru-RU" sz="2800" dirty="0"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683568" y="1772816"/>
            <a:ext cx="7920880" cy="4608512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0" u="sng" dirty="0" smtClean="0">
                <a:latin typeface="Times New Roman" pitchFamily="18" charset="0"/>
                <a:cs typeface="Times New Roman" pitchFamily="18" charset="0"/>
              </a:rPr>
              <a:t>Оценка со стороны группы 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особенно важна для детей начиная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четырех-, пятилетнего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возраста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. Они стараются воздержаться от поступков, вызывающих неодобрение сверстников, заслужить их положительное отношение. Каждый ребенок занимает в группе детского сада определенное положение. Обычно выделяются два-три ребенка, пользующиеся наибольшей популярностью. Наряду с этим имеются и дети, вовсе непопулярные среди сверстников. С ними мало общаются, их не принимают в игры, им не хотят давать игрушки. Остальная часть детей располагается между этими «полюсами».</a:t>
            </a:r>
          </a:p>
          <a:p>
            <a:endParaRPr lang="ru-RU" sz="24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332656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Взаимные оценки </a:t>
            </a:r>
            <a:endParaRPr lang="ru-RU" sz="2800" dirty="0"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539552" y="1268760"/>
            <a:ext cx="8136904" cy="4968552"/>
          </a:xfrm>
        </p:spPr>
        <p:txBody>
          <a:bodyPr>
            <a:normAutofit fontScale="92500" lnSpcReduction="10000"/>
          </a:bodyPr>
          <a:lstStyle/>
          <a:p>
            <a:pPr marL="45720" indent="0" algn="just">
              <a:buNone/>
            </a:pPr>
            <a:r>
              <a:rPr lang="ru-RU" sz="2600" b="0" u="sng" dirty="0" smtClean="0">
                <a:latin typeface="Times New Roman" pitchFamily="18" charset="0"/>
                <a:cs typeface="Times New Roman" pitchFamily="18" charset="0"/>
              </a:rPr>
              <a:t>Самостоятельная оценка ребенком других людей</a:t>
            </a:r>
            <a:r>
              <a:rPr lang="ru-RU" sz="2600" b="0" dirty="0" smtClean="0">
                <a:latin typeface="Times New Roman" pitchFamily="18" charset="0"/>
                <a:cs typeface="Times New Roman" pitchFamily="18" charset="0"/>
              </a:rPr>
              <a:t>, их поступков и качеств первоначально зависит от его отношения к этим людям. Это проявляется, в частности, в оценке поступков персонажей рассказов, сказок. (Любой поступок «хорошего», положительного героя оценивается как хороший, «плохого» как плохой). Но постепенно оценка поступков и качеств персонажей отделяется от общего отношения к ним. Прослушав сказку «Теремок», ребенок отвечает на вопросы: «Хорошо или плохо поступил медведь?» «Плохо». : «Почему он плохо сделал?» «Потому что раздавил теремок». «Тебе медведь нравится или нет?» «Нравится. Я люблю мишек». Умением сравнивать себя с другими ребенок овладевает к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старшему дошкольному возрасту</a:t>
            </a:r>
            <a:r>
              <a:rPr lang="ru-RU" sz="2600" b="0" dirty="0" smtClean="0">
                <a:latin typeface="Times New Roman" pitchFamily="18" charset="0"/>
                <a:cs typeface="Times New Roman" pitchFamily="18" charset="0"/>
              </a:rPr>
              <a:t>, и это служит основой правильной самооценки.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260648"/>
            <a:ext cx="6512511" cy="1143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Методики исследования </a:t>
            </a:r>
            <a:r>
              <a:rPr lang="ru-RU" sz="2800" b="1" dirty="0" err="1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взаимооценки</a:t>
            </a:r>
            <a:r>
              <a:rPr lang="ru-RU" sz="2800" b="1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 детей старшего дошкольного возраста</a:t>
            </a:r>
            <a:endParaRPr lang="ru-RU" sz="2800" b="1" dirty="0"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1547664" y="2276872"/>
            <a:ext cx="6400800" cy="3474720"/>
          </a:xfrm>
        </p:spPr>
        <p:txBody>
          <a:bodyPr>
            <a:normAutofit/>
          </a:bodyPr>
          <a:lstStyle/>
          <a:p>
            <a:pPr marL="514350" indent="-514350">
              <a:lnSpc>
                <a:spcPct val="150000"/>
              </a:lnSpc>
              <a:buAutoNum type="arabicPeriod"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Методика «Лесенка» (автор В.Г. Щур) </a:t>
            </a:r>
          </a:p>
          <a:p>
            <a:pPr marL="502920" indent="-457200">
              <a:lnSpc>
                <a:spcPct val="150000"/>
              </a:lnSpc>
              <a:buFont typeface="+mj-lt"/>
              <a:buAutoNum type="arabicPeriod"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Методика «Какой Я?» (автор Р.С.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Немов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модификация О.С. Богдановой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45720" indent="0">
              <a:lnSpc>
                <a:spcPct val="150000"/>
              </a:lnSpc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332656"/>
            <a:ext cx="6512511" cy="1143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Взаимопроверка?</a:t>
            </a:r>
            <a:endParaRPr lang="ru-RU" sz="2800" b="1" dirty="0"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Дом\Desktop\Neuss-080423-13-a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 bwMode="auto">
          <a:xfrm>
            <a:off x="1403648" y="1844824"/>
            <a:ext cx="6048672" cy="40272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476672"/>
            <a:ext cx="6512511" cy="1143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Приемы взаимопроверки:</a:t>
            </a:r>
            <a:r>
              <a:rPr lang="ru-RU" sz="2800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2627784" y="2132856"/>
            <a:ext cx="5256584" cy="347472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 работа в парах;</a:t>
            </a:r>
          </a:p>
          <a:p>
            <a:pPr marL="45720" indent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 работа в группах;</a:t>
            </a:r>
          </a:p>
          <a:p>
            <a:pPr marL="45720" indent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 взаимопроверка одним ребенком.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Дом\Desktop\семинары городские\семинар оценка\img4 (1)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1520" y="332656"/>
            <a:ext cx="8569809" cy="625141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08706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476672"/>
            <a:ext cx="5857916" cy="102122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800" dirty="0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Структура оценивания</a:t>
            </a:r>
            <a:br>
              <a:rPr lang="ru-RU" sz="2800" dirty="0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(самооценки и </a:t>
            </a:r>
            <a:r>
              <a:rPr lang="ru-RU" sz="2800" dirty="0" err="1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взаимооценки</a:t>
            </a:r>
            <a:r>
              <a:rPr lang="ru-RU" sz="2800" dirty="0" smtClean="0">
                <a:ln w="12700">
                  <a:solidFill>
                    <a:srgbClr val="7030A0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ru-RU" sz="2800" dirty="0">
              <a:ln w="12700">
                <a:solidFill>
                  <a:srgbClr val="7030A0"/>
                </a:solidFill>
                <a:prstDash val="solid"/>
              </a:ln>
              <a:solidFill>
                <a:srgbClr val="00206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395536" y="3250405"/>
            <a:ext cx="3024335" cy="1785950"/>
          </a:xfrm>
          <a:prstGeom prst="ellipse">
            <a:avLst/>
          </a:prstGeom>
          <a:solidFill>
            <a:srgbClr val="00B050">
              <a:alpha val="51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Когнитивный компонент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5076056" y="3303703"/>
            <a:ext cx="3672408" cy="1714512"/>
          </a:xfrm>
          <a:prstGeom prst="ellipse">
            <a:avLst/>
          </a:prstGeom>
          <a:solidFill>
            <a:srgbClr val="00B050">
              <a:alpha val="51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Эмоциональный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компонент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трелка вверх 15"/>
          <p:cNvSpPr/>
          <p:nvPr/>
        </p:nvSpPr>
        <p:spPr>
          <a:xfrm rot="8123067">
            <a:off x="5965171" y="2107444"/>
            <a:ext cx="473892" cy="906794"/>
          </a:xfrm>
          <a:prstGeom prst="up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верх 22"/>
          <p:cNvSpPr/>
          <p:nvPr/>
        </p:nvSpPr>
        <p:spPr>
          <a:xfrm rot="13277225">
            <a:off x="2586359" y="2120041"/>
            <a:ext cx="480568" cy="886494"/>
          </a:xfrm>
          <a:prstGeom prst="upArrow">
            <a:avLst>
              <a:gd name="adj1" fmla="val 50000"/>
              <a:gd name="adj2" fmla="val 50061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357950" y="2928934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85984" y="3000372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Дом\Desktop\семинары городские\семинар оценка\img14 (1)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7593" y="142851"/>
            <a:ext cx="8882125" cy="650085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78350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548680"/>
            <a:ext cx="7400948" cy="102427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800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Факторы, влияющие на формирование </a:t>
            </a:r>
            <a:r>
              <a:rPr lang="ru-RU" sz="2800" dirty="0" err="1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взаимооценки</a:t>
            </a:r>
            <a:r>
              <a:rPr lang="ru-RU" sz="2800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дошкольников</a:t>
            </a:r>
            <a:br>
              <a:rPr lang="ru-RU" sz="2800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n w="12700">
                <a:solidFill>
                  <a:srgbClr val="002060"/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1187624" y="2204864"/>
            <a:ext cx="6400800" cy="3474720"/>
          </a:xfrm>
        </p:spPr>
        <p:txBody>
          <a:bodyPr/>
          <a:lstStyle/>
          <a:p>
            <a:pPr marL="45720" lvl="0" indent="0">
              <a:buNone/>
            </a:pPr>
            <a:r>
              <a:rPr lang="ru-RU" sz="2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Отношение значимых окружающих (родителей и педагогов).</a:t>
            </a:r>
            <a:endParaRPr lang="ru-RU" sz="240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</a:endParaRPr>
          </a:p>
          <a:p>
            <a:pPr marL="45720" lvl="0" indent="0">
              <a:buNone/>
            </a:pPr>
            <a:r>
              <a:rPr lang="ru-RU" sz="2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2.Осознание самим ребёнком через сравнение с другим ребенком особенностей действий, деятельности, её хода и результатов.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60648"/>
            <a:ext cx="6512511" cy="1143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Условие формирования </a:t>
            </a:r>
            <a:r>
              <a:rPr lang="ru-RU" sz="280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взаимооценки</a:t>
            </a:r>
            <a:r>
              <a:rPr lang="ru-RU" sz="2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дошкольников:</a:t>
            </a:r>
            <a:endParaRPr lang="ru-RU" sz="28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1157286" y="1484784"/>
            <a:ext cx="6400800" cy="1113304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Педагогическое оценивание </a:t>
            </a:r>
          </a:p>
          <a:p>
            <a:pPr marL="4572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оценке воспитателя должны проявляться:</a:t>
            </a:r>
            <a:endParaRPr lang="ru-RU" sz="2800" b="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Дом\Desktop\фото групп для отчета\Кондрачук атт\DSCF82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2928934"/>
            <a:ext cx="3500462" cy="3286148"/>
          </a:xfrm>
          <a:prstGeom prst="rect">
            <a:avLst/>
          </a:prstGeom>
          <a:noFill/>
        </p:spPr>
      </p:pic>
      <p:pic>
        <p:nvPicPr>
          <p:cNvPr id="1027" name="Picture 3" descr="C:\Users\Дом\Desktop\фото групп для отчета\Кондрачук атт\DSCF82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4727" y="2928934"/>
            <a:ext cx="4032959" cy="32861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683568" y="731520"/>
            <a:ext cx="7704856" cy="5649808"/>
          </a:xfrm>
        </p:spPr>
        <p:txBody>
          <a:bodyPr>
            <a:normAutofit fontScale="70000" lnSpcReduction="20000"/>
          </a:bodyPr>
          <a:lstStyle/>
          <a:p>
            <a:pPr marL="45720" lvl="0" indent="0" algn="just">
              <a:buNone/>
            </a:pPr>
            <a:r>
              <a:rPr lang="ru-RU" sz="3200" b="0" dirty="0" smtClean="0">
                <a:latin typeface="Times New Roman" pitchFamily="18" charset="0"/>
                <a:cs typeface="Times New Roman" pitchFamily="18" charset="0"/>
              </a:rPr>
              <a:t>-образцы оценки, что тем самым дает ребенку критерии адекватного оценивания;</a:t>
            </a:r>
          </a:p>
          <a:p>
            <a:pPr marL="45720" lvl="0" indent="0" algn="just">
              <a:buNone/>
            </a:pPr>
            <a:r>
              <a:rPr lang="ru-RU" sz="3200" b="0" dirty="0" smtClean="0">
                <a:latin typeface="Times New Roman" pitchFamily="18" charset="0"/>
                <a:cs typeface="Times New Roman" pitchFamily="18" charset="0"/>
              </a:rPr>
              <a:t>-положительная оценка ребенка как личности, демонстрация доброжелательного к нему отношения («Я знаю, ты очень старался»);</a:t>
            </a:r>
          </a:p>
          <a:p>
            <a:pPr marL="45720" lvl="0" indent="0" algn="just">
              <a:buNone/>
            </a:pPr>
            <a:r>
              <a:rPr lang="ru-RU" sz="3200" b="0" dirty="0" smtClean="0">
                <a:latin typeface="Times New Roman" pitchFamily="18" charset="0"/>
                <a:cs typeface="Times New Roman" pitchFamily="18" charset="0"/>
              </a:rPr>
              <a:t>-указания на ошибки, допущенные при выполнении задания, или нарушения норм поведения («Но сейчас ты поступил неправильно, ты обидел Олю»);</a:t>
            </a:r>
          </a:p>
          <a:p>
            <a:pPr marL="45720" lvl="0" indent="0" algn="just">
              <a:buNone/>
            </a:pPr>
            <a:r>
              <a:rPr lang="ru-RU" sz="3200" b="0" dirty="0" smtClean="0">
                <a:latin typeface="Times New Roman" pitchFamily="18" charset="0"/>
                <a:cs typeface="Times New Roman" pitchFamily="18" charset="0"/>
              </a:rPr>
              <a:t>-анализ причин допущенных ошибок и плохого поведения («Тебе показалось, что Оля сломала дорожку специально, но она это сделала не нарочно»)</a:t>
            </a:r>
          </a:p>
          <a:p>
            <a:pPr marL="45720" lvl="0" indent="0" algn="just">
              <a:buNone/>
            </a:pPr>
            <a:r>
              <a:rPr lang="ru-RU" sz="3200" b="0" dirty="0" smtClean="0">
                <a:latin typeface="Times New Roman" pitchFamily="18" charset="0"/>
                <a:cs typeface="Times New Roman" pitchFamily="18" charset="0"/>
              </a:rPr>
              <a:t>-обсуждение вместе с детьми способов исправления ошибок и допустимых в данной ситуации форм поведения;</a:t>
            </a:r>
          </a:p>
          <a:p>
            <a:pPr marL="45720" lvl="0" indent="0" algn="just">
              <a:buNone/>
            </a:pPr>
            <a:r>
              <a:rPr lang="ru-RU" sz="3200" b="0" dirty="0" smtClean="0">
                <a:latin typeface="Times New Roman" pitchFamily="18" charset="0"/>
                <a:cs typeface="Times New Roman" pitchFamily="18" charset="0"/>
              </a:rPr>
              <a:t>-выражение уверенности в том, что у него все получится («он не будет больше обижать девочек»).</a:t>
            </a:r>
          </a:p>
          <a:p>
            <a:pPr marL="45720" lvl="0" indent="0" algn="just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Педагогическое оценивание должно содержать ориентиры для формулировки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взаимооценок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для детей - обучение детей «оцениванию».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214290"/>
            <a:ext cx="5500726" cy="100013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Методы формирования </a:t>
            </a:r>
            <a:r>
              <a:rPr lang="ru-RU" sz="280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взаимооценки</a:t>
            </a:r>
            <a:r>
              <a:rPr lang="ru-RU" sz="2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у дошкольников</a:t>
            </a:r>
            <a:endParaRPr lang="ru-RU" sz="28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536149" y="1357298"/>
            <a:ext cx="2071701" cy="1571636"/>
          </a:xfrm>
          <a:prstGeom prst="ellipse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Методы</a:t>
            </a:r>
            <a:endParaRPr lang="ru-RU" sz="2400" b="1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319673" y="1071546"/>
            <a:ext cx="2571768" cy="1714512"/>
          </a:xfrm>
          <a:prstGeom prst="ellipse">
            <a:avLst/>
          </a:prstGeom>
          <a:solidFill>
            <a:srgbClr val="00B050">
              <a:alpha val="51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Словесный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404791" y="3607595"/>
            <a:ext cx="2486650" cy="1285884"/>
          </a:xfrm>
          <a:prstGeom prst="ellipse">
            <a:avLst/>
          </a:prstGeom>
          <a:solidFill>
            <a:srgbClr val="00B050">
              <a:alpha val="51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Приемы: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6189338" y="3633516"/>
            <a:ext cx="2500330" cy="1285884"/>
          </a:xfrm>
          <a:prstGeom prst="ellipse">
            <a:avLst/>
          </a:prstGeom>
          <a:solidFill>
            <a:srgbClr val="00B050">
              <a:alpha val="51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Приемы: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6134475" y="1197142"/>
            <a:ext cx="2643206" cy="1571636"/>
          </a:xfrm>
          <a:prstGeom prst="ellipse">
            <a:avLst/>
          </a:prstGeom>
          <a:solidFill>
            <a:srgbClr val="00B050">
              <a:alpha val="51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Наглядный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трелка вверх 16"/>
          <p:cNvSpPr/>
          <p:nvPr/>
        </p:nvSpPr>
        <p:spPr>
          <a:xfrm rot="16350656">
            <a:off x="2918478" y="1823409"/>
            <a:ext cx="571504" cy="639414"/>
          </a:xfrm>
          <a:prstGeom prst="upArrow">
            <a:avLst>
              <a:gd name="adj1" fmla="val 50000"/>
              <a:gd name="adj2" fmla="val 50061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верх 22"/>
          <p:cNvSpPr/>
          <p:nvPr/>
        </p:nvSpPr>
        <p:spPr>
          <a:xfrm rot="10800000">
            <a:off x="1365783" y="2786058"/>
            <a:ext cx="479547" cy="847458"/>
          </a:xfrm>
          <a:prstGeom prst="upArrow">
            <a:avLst>
              <a:gd name="adj1" fmla="val 50000"/>
              <a:gd name="adj2" fmla="val 50061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верх 24"/>
          <p:cNvSpPr/>
          <p:nvPr/>
        </p:nvSpPr>
        <p:spPr>
          <a:xfrm rot="10800000">
            <a:off x="4286248" y="2928934"/>
            <a:ext cx="571504" cy="743618"/>
          </a:xfrm>
          <a:prstGeom prst="upArrow">
            <a:avLst>
              <a:gd name="adj1" fmla="val 50000"/>
              <a:gd name="adj2" fmla="val 50061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3143240" y="3500438"/>
            <a:ext cx="2786082" cy="1500198"/>
          </a:xfrm>
          <a:prstGeom prst="ellipse">
            <a:avLst/>
          </a:prstGeom>
          <a:solidFill>
            <a:srgbClr val="00B050">
              <a:alpha val="51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Игровой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Овал 26"/>
          <p:cNvSpPr/>
          <p:nvPr/>
        </p:nvSpPr>
        <p:spPr>
          <a:xfrm>
            <a:off x="3321835" y="5572140"/>
            <a:ext cx="2500330" cy="1071570"/>
          </a:xfrm>
          <a:prstGeom prst="ellipse">
            <a:avLst/>
          </a:prstGeom>
          <a:solidFill>
            <a:srgbClr val="00B050">
              <a:alpha val="51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Приемы: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Стрелка вверх 27"/>
          <p:cNvSpPr/>
          <p:nvPr/>
        </p:nvSpPr>
        <p:spPr>
          <a:xfrm rot="10800000">
            <a:off x="4286248" y="5000636"/>
            <a:ext cx="571504" cy="571504"/>
          </a:xfrm>
          <a:prstGeom prst="upArrow">
            <a:avLst>
              <a:gd name="adj1" fmla="val 50000"/>
              <a:gd name="adj2" fmla="val 50061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верх 20"/>
          <p:cNvSpPr/>
          <p:nvPr/>
        </p:nvSpPr>
        <p:spPr>
          <a:xfrm rot="5400000">
            <a:off x="5583879" y="1823409"/>
            <a:ext cx="571504" cy="639414"/>
          </a:xfrm>
          <a:prstGeom prst="upArrow">
            <a:avLst>
              <a:gd name="adj1" fmla="val 50000"/>
              <a:gd name="adj2" fmla="val 50061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верх 21"/>
          <p:cNvSpPr/>
          <p:nvPr/>
        </p:nvSpPr>
        <p:spPr>
          <a:xfrm rot="10800000">
            <a:off x="7216304" y="2786058"/>
            <a:ext cx="479547" cy="847458"/>
          </a:xfrm>
          <a:prstGeom prst="upArrow">
            <a:avLst>
              <a:gd name="adj1" fmla="val 50000"/>
              <a:gd name="adj2" fmla="val 50061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2852936"/>
            <a:ext cx="5966666" cy="2423346"/>
          </a:xfrm>
        </p:spPr>
        <p:txBody>
          <a:bodyPr>
            <a:no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ru-RU" sz="2400" b="1" u="sng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Приёмы:</a:t>
            </a:r>
            <a:r>
              <a:rPr lang="ru-RU" sz="24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 разъяснение;</a:t>
            </a:r>
            <a:br>
              <a:rPr lang="ru-RU" sz="24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 рассказ;</a:t>
            </a:r>
            <a:br>
              <a:rPr lang="ru-RU" sz="24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 беседа;</a:t>
            </a:r>
            <a:br>
              <a:rPr lang="ru-RU" sz="24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 чтение</a:t>
            </a:r>
            <a:br>
              <a:rPr lang="ru-RU" sz="24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63688" y="692696"/>
            <a:ext cx="5970494" cy="83546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Словесный метод</a:t>
            </a:r>
            <a:endParaRPr lang="ru-RU" sz="28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2303</TotalTime>
  <Words>674</Words>
  <Application>Microsoft Office PowerPoint</Application>
  <PresentationFormat>Экран (4:3)</PresentationFormat>
  <Paragraphs>59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Воздушный поток</vt:lpstr>
      <vt:lpstr>Методы формирования  взаимооценки у детей дошкольного возраста</vt:lpstr>
      <vt:lpstr>Презентация PowerPoint</vt:lpstr>
      <vt:lpstr>Структура оценивания  (самооценки и взаимооценки)</vt:lpstr>
      <vt:lpstr>Презентация PowerPoint</vt:lpstr>
      <vt:lpstr>Факторы, влияющие на формирование взаимооценки дошкольников </vt:lpstr>
      <vt:lpstr>Условие формирования взаимооценки дошкольников:</vt:lpstr>
      <vt:lpstr>Презентация PowerPoint</vt:lpstr>
      <vt:lpstr>Методы формирования взаимооценки у дошкольников</vt:lpstr>
      <vt:lpstr>Приёмы: - разъяснение; - рассказ; - беседа; - чтение </vt:lpstr>
      <vt:lpstr>Приёмы: - Поставь оценку-метку другому; - «Говорящие рисунки»; - Рассмотри портфолио друга и расскажи про него; - «Дерево успехов»  </vt:lpstr>
      <vt:lpstr>Приёмы: - Игровое упражнение «Подари другу улыбку»; - Упражнение «Комплименты»; - Упражнение «Мои друзья в группе»; - Упражнение "Кто самый веселый; шумливый; грустный?" и т.п. </vt:lpstr>
      <vt:lpstr>Рекомендации для формирования взаимооценки у дошкольников </vt:lpstr>
      <vt:lpstr>Рекомендации для формирования взаимооценки у дошкольников:</vt:lpstr>
      <vt:lpstr>Взаимные оценки </vt:lpstr>
      <vt:lpstr>Взаимные оценки </vt:lpstr>
      <vt:lpstr>Взаимные оценки </vt:lpstr>
      <vt:lpstr>Методики исследования взаимооценки детей старшего дошкольного возраста</vt:lpstr>
      <vt:lpstr>Взаимопроверка?</vt:lpstr>
      <vt:lpstr>Приемы взаимопроверки: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162</cp:revision>
  <dcterms:created xsi:type="dcterms:W3CDTF">2018-10-01T04:35:41Z</dcterms:created>
  <dcterms:modified xsi:type="dcterms:W3CDTF">2019-02-25T08:40:07Z</dcterms:modified>
</cp:coreProperties>
</file>